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77" r:id="rId5"/>
    <p:sldId id="261" r:id="rId6"/>
    <p:sldId id="273" r:id="rId7"/>
    <p:sldId id="264" r:id="rId8"/>
    <p:sldId id="265" r:id="rId9"/>
    <p:sldId id="275" r:id="rId10"/>
    <p:sldId id="276" r:id="rId11"/>
    <p:sldId id="267" r:id="rId12"/>
    <p:sldId id="274" r:id="rId13"/>
    <p:sldId id="268" r:id="rId14"/>
    <p:sldId id="272" r:id="rId15"/>
    <p:sldId id="271" r:id="rId16"/>
  </p:sldIdLst>
  <p:sldSz cx="9144000" cy="6858000" type="screen4x3"/>
  <p:notesSz cx="6997700" cy="9271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52767-ED2C-4F59-BEE8-EFEC88F638AB}" type="datetimeFigureOut">
              <a:rPr lang="en-US" smtClean="0"/>
              <a:pPr/>
              <a:t>9/5/2010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CE0CA-0427-4421-96F9-129E393566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1852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05.09.2010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05.09.2010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05.09.2010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05.09.2010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05.09.2010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05.09.2010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05.09.2010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05.09.2010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05.09.2010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05.09.2010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05.09.2010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05.09.2010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This year's experience in System integration master course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Ivan Pribela, </a:t>
            </a:r>
            <a:r>
              <a:rPr lang="en-US" dirty="0" err="1" smtClean="0"/>
              <a:t>Zoran</a:t>
            </a:r>
            <a:r>
              <a:rPr lang="en-US" dirty="0" smtClean="0"/>
              <a:t> </a:t>
            </a:r>
            <a:r>
              <a:rPr lang="en-US" dirty="0" err="1" smtClean="0"/>
              <a:t>Budimac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</a:t>
            </a:r>
            <a:br>
              <a:rPr lang="en-US" dirty="0" smtClean="0"/>
            </a:br>
            <a:r>
              <a:rPr lang="en-US" dirty="0" smtClean="0"/>
              <a:t>(this year)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36 Students Enrolled</a:t>
            </a:r>
          </a:p>
          <a:p>
            <a:r>
              <a:rPr lang="en-US" dirty="0" smtClean="0"/>
              <a:t>30 Students attended</a:t>
            </a:r>
          </a:p>
          <a:p>
            <a:r>
              <a:rPr lang="en-US" dirty="0" smtClean="0"/>
              <a:t>16 Teams total</a:t>
            </a:r>
          </a:p>
          <a:p>
            <a:r>
              <a:rPr lang="en-US" dirty="0" smtClean="0"/>
              <a:t>91% average on lab assignments</a:t>
            </a:r>
          </a:p>
          <a:p>
            <a:r>
              <a:rPr lang="en-US" dirty="0" smtClean="0"/>
              <a:t>73% average on final project</a:t>
            </a:r>
          </a:p>
          <a:p>
            <a:r>
              <a:rPr lang="en-US" dirty="0" smtClean="0"/>
              <a:t>6 final projects submitted </a:t>
            </a:r>
          </a:p>
          <a:p>
            <a:pPr lvl="1"/>
            <a:r>
              <a:rPr lang="en-US" dirty="0" smtClean="0"/>
              <a:t>All unique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>
                <a:sym typeface="Wingdings" pitchFamily="2" charset="2"/>
              </a:rPr>
              <a:t>Expecting 2 more unique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 formal questionnaire</a:t>
            </a:r>
          </a:p>
          <a:p>
            <a:r>
              <a:rPr lang="en-US" dirty="0" smtClean="0"/>
              <a:t>Amount of knowledge: some to much, some to few</a:t>
            </a:r>
          </a:p>
          <a:p>
            <a:r>
              <a:rPr lang="en-US" dirty="0" smtClean="0"/>
              <a:t>Difficulty of the lectures: ok, practical examples help much</a:t>
            </a:r>
          </a:p>
          <a:p>
            <a:r>
              <a:rPr lang="en-US" dirty="0" smtClean="0"/>
              <a:t>Course structure: well structured</a:t>
            </a:r>
          </a:p>
          <a:p>
            <a:r>
              <a:rPr lang="en-US" dirty="0" smtClean="0"/>
              <a:t>Previous knowledge: not too much (mostly Java)</a:t>
            </a:r>
          </a:p>
          <a:p>
            <a:r>
              <a:rPr lang="en-US" dirty="0" smtClean="0"/>
              <a:t>English language: sometimes a problem, not big</a:t>
            </a:r>
          </a:p>
          <a:p>
            <a:r>
              <a:rPr lang="en-US" dirty="0" smtClean="0"/>
              <a:t>Amount learned: younger students learned more</a:t>
            </a:r>
          </a:p>
          <a:p>
            <a:r>
              <a:rPr lang="en-US" dirty="0" smtClean="0"/>
              <a:t>Usefulness of learned knowledge: very useful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This knowledge is really needed for big applications</a:t>
            </a:r>
          </a:p>
          <a:p>
            <a:r>
              <a:rPr lang="en-US" dirty="0" smtClean="0"/>
              <a:t>We can profit much from the course</a:t>
            </a:r>
          </a:p>
          <a:p>
            <a:r>
              <a:rPr lang="en-US" dirty="0" smtClean="0"/>
              <a:t>Can the next session be sooner, I can’t wait</a:t>
            </a:r>
          </a:p>
          <a:p>
            <a:r>
              <a:rPr lang="en-US" dirty="0" smtClean="0"/>
              <a:t>The concepts are clear now</a:t>
            </a:r>
          </a:p>
          <a:p>
            <a:r>
              <a:rPr lang="en-US" dirty="0" smtClean="0"/>
              <a:t>Lecturer and practical examples are making students participate</a:t>
            </a:r>
          </a:p>
          <a:p>
            <a:r>
              <a:rPr lang="en-US" dirty="0" smtClean="0"/>
              <a:t>And good to keep students awake the whole day</a:t>
            </a:r>
          </a:p>
          <a:p>
            <a:r>
              <a:rPr lang="en-US" dirty="0" smtClean="0"/>
              <a:t>Too much stuff in only two sessions, Too intensive</a:t>
            </a:r>
          </a:p>
          <a:p>
            <a:r>
              <a:rPr lang="en-US" dirty="0" smtClean="0"/>
              <a:t>Slower lessons, please</a:t>
            </a:r>
          </a:p>
          <a:p>
            <a:r>
              <a:rPr lang="en-US" dirty="0" smtClean="0"/>
              <a:t>More practical examples</a:t>
            </a:r>
          </a:p>
          <a:p>
            <a:r>
              <a:rPr lang="en-US" dirty="0" smtClean="0"/>
              <a:t>We know XML, it could be skipped</a:t>
            </a:r>
          </a:p>
          <a:p>
            <a:r>
              <a:rPr lang="en-US" dirty="0" smtClean="0"/>
              <a:t>Remove semantic integration, it is too theoretical</a:t>
            </a:r>
          </a:p>
          <a:p>
            <a:r>
              <a:rPr lang="en-US" dirty="0" smtClean="0"/>
              <a:t>I was afraid when I heard that the specification for final project will be in English</a:t>
            </a:r>
          </a:p>
          <a:p>
            <a:r>
              <a:rPr lang="en-US" dirty="0" smtClean="0"/>
              <a:t>The final project is too broad and there are many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concepts presented are useful</a:t>
            </a:r>
          </a:p>
          <a:p>
            <a:r>
              <a:rPr lang="en-US" dirty="0" smtClean="0"/>
              <a:t>The lesions were too intensive</a:t>
            </a:r>
          </a:p>
          <a:p>
            <a:r>
              <a:rPr lang="en-US" dirty="0" smtClean="0"/>
              <a:t>Practical examples keep student attention</a:t>
            </a:r>
          </a:p>
          <a:p>
            <a:r>
              <a:rPr lang="en-US" dirty="0" smtClean="0"/>
              <a:t>Some topics should be shortened, others expanded</a:t>
            </a:r>
          </a:p>
          <a:p>
            <a:r>
              <a:rPr lang="en-US" dirty="0" smtClean="0"/>
              <a:t>Assignments are balanced</a:t>
            </a:r>
          </a:p>
          <a:p>
            <a:r>
              <a:rPr lang="en-US" dirty="0" smtClean="0"/>
              <a:t>Final project illustrates everything presented</a:t>
            </a:r>
          </a:p>
          <a:p>
            <a:r>
              <a:rPr lang="en-US" dirty="0" smtClean="0"/>
              <a:t>Refactoring of the final project helped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be improved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Split lesions to smaller blocks</a:t>
            </a:r>
          </a:p>
          <a:p>
            <a:r>
              <a:rPr lang="en-US" dirty="0" smtClean="0"/>
              <a:t>Relax intensity of the lesions</a:t>
            </a:r>
          </a:p>
          <a:p>
            <a:r>
              <a:rPr lang="en-US" dirty="0" smtClean="0"/>
              <a:t>Improve slide content</a:t>
            </a:r>
          </a:p>
          <a:p>
            <a:r>
              <a:rPr lang="en-US" dirty="0" smtClean="0"/>
              <a:t>More additional resources for further reading</a:t>
            </a:r>
          </a:p>
          <a:p>
            <a:r>
              <a:rPr lang="en-US" dirty="0" smtClean="0"/>
              <a:t>Change the final project</a:t>
            </a:r>
          </a:p>
          <a:p>
            <a:pPr lvl="1"/>
            <a:r>
              <a:rPr lang="en-US" dirty="0" smtClean="0"/>
              <a:t>Completely: very costly</a:t>
            </a:r>
          </a:p>
          <a:p>
            <a:pPr lvl="1"/>
            <a:r>
              <a:rPr lang="en-US" dirty="0" smtClean="0"/>
              <a:t>Add and remove parts: moderate cost</a:t>
            </a:r>
          </a:p>
          <a:p>
            <a:pPr lvl="1"/>
            <a:r>
              <a:rPr lang="en-US" dirty="0" smtClean="0"/>
              <a:t>More refactoring: much cheaper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overview</a:t>
            </a:r>
          </a:p>
          <a:p>
            <a:r>
              <a:rPr lang="en-US" dirty="0" smtClean="0"/>
              <a:t>Delivery of the course</a:t>
            </a:r>
          </a:p>
          <a:p>
            <a:r>
              <a:rPr lang="en-US" dirty="0" smtClean="0"/>
              <a:t>Assignments and exams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Student feedback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Lectures on 6 main topics</a:t>
            </a:r>
          </a:p>
          <a:p>
            <a:pPr lvl="1"/>
            <a:r>
              <a:rPr lang="en-US" dirty="0" smtClean="0"/>
              <a:t>Introduction, Java RMI, CORBA, XML, Web Services, Semantic integration</a:t>
            </a:r>
          </a:p>
          <a:p>
            <a:r>
              <a:rPr lang="en-US" dirty="0" smtClean="0"/>
              <a:t>Short lab assignments</a:t>
            </a:r>
          </a:p>
          <a:p>
            <a:pPr lvl="1"/>
            <a:r>
              <a:rPr lang="en-US" dirty="0" smtClean="0"/>
              <a:t>4 </a:t>
            </a:r>
            <a:r>
              <a:rPr lang="en-US" dirty="0"/>
              <a:t>assignments </a:t>
            </a:r>
            <a:r>
              <a:rPr lang="en-US" dirty="0" smtClean="0"/>
              <a:t>(Java </a:t>
            </a:r>
            <a:r>
              <a:rPr lang="en-US" dirty="0"/>
              <a:t>RMI, CORBA, XML, Web </a:t>
            </a:r>
            <a:r>
              <a:rPr lang="en-US" dirty="0" smtClean="0"/>
              <a:t>Services)</a:t>
            </a:r>
          </a:p>
          <a:p>
            <a:r>
              <a:rPr lang="en-US" dirty="0" smtClean="0"/>
              <a:t>Final project with oral defense</a:t>
            </a:r>
          </a:p>
          <a:p>
            <a:pPr lvl="1"/>
            <a:r>
              <a:rPr lang="en-US" dirty="0" smtClean="0"/>
              <a:t>Work in teams</a:t>
            </a:r>
          </a:p>
          <a:p>
            <a:r>
              <a:rPr lang="en-US" dirty="0" smtClean="0"/>
              <a:t>Both master and undergraduate students</a:t>
            </a:r>
          </a:p>
          <a:p>
            <a:r>
              <a:rPr lang="en-US" dirty="0" smtClean="0"/>
              <a:t>Held in Serbia and Macedonia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2006/2007</a:t>
            </a:r>
          </a:p>
          <a:p>
            <a:pPr lvl="1"/>
            <a:r>
              <a:rPr lang="en-US" dirty="0" smtClean="0"/>
              <a:t>R</a:t>
            </a:r>
            <a:r>
              <a:rPr lang="en-US" dirty="0"/>
              <a:t>. </a:t>
            </a:r>
            <a:r>
              <a:rPr lang="en-US" dirty="0" err="1"/>
              <a:t>Cortazar</a:t>
            </a:r>
            <a:r>
              <a:rPr lang="en-US" dirty="0"/>
              <a:t> (Bilbao</a:t>
            </a:r>
            <a:r>
              <a:rPr lang="en-US" dirty="0" smtClean="0"/>
              <a:t>) and </a:t>
            </a:r>
            <a:r>
              <a:rPr lang="en-US" dirty="0"/>
              <a:t>M. </a:t>
            </a:r>
            <a:r>
              <a:rPr lang="en-US" dirty="0" err="1"/>
              <a:t>Stanković</a:t>
            </a:r>
            <a:r>
              <a:rPr lang="en-US" dirty="0"/>
              <a:t> (</a:t>
            </a:r>
            <a:r>
              <a:rPr lang="en-US" dirty="0" err="1"/>
              <a:t>Niš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assistant </a:t>
            </a:r>
            <a:r>
              <a:rPr lang="en-US" dirty="0"/>
              <a:t>from </a:t>
            </a:r>
            <a:r>
              <a:rPr lang="en-US" dirty="0" err="1"/>
              <a:t>Niš</a:t>
            </a:r>
            <a:endParaRPr lang="en-US" dirty="0"/>
          </a:p>
          <a:p>
            <a:pPr lvl="1"/>
            <a:r>
              <a:rPr lang="en-US" dirty="0" smtClean="0"/>
              <a:t>Lectures o</a:t>
            </a:r>
            <a:r>
              <a:rPr lang="en-US" dirty="0" smtClean="0"/>
              <a:t>rganized </a:t>
            </a:r>
            <a:r>
              <a:rPr lang="en-US" dirty="0"/>
              <a:t>in Novi Sad and </a:t>
            </a:r>
            <a:r>
              <a:rPr lang="en-US" dirty="0" err="1" smtClean="0"/>
              <a:t>Niš</a:t>
            </a:r>
            <a:endParaRPr lang="en-US" dirty="0" smtClean="0"/>
          </a:p>
          <a:p>
            <a:pPr lvl="1"/>
            <a:r>
              <a:rPr lang="en-US" dirty="0" smtClean="0"/>
              <a:t>students </a:t>
            </a:r>
            <a:r>
              <a:rPr lang="en-US" dirty="0" smtClean="0"/>
              <a:t>from Novi </a:t>
            </a:r>
            <a:r>
              <a:rPr lang="en-US" dirty="0"/>
              <a:t>Sad and Skopje</a:t>
            </a:r>
          </a:p>
          <a:p>
            <a:r>
              <a:rPr lang="en-US" dirty="0"/>
              <a:t>2007/08 &amp; </a:t>
            </a:r>
            <a:r>
              <a:rPr lang="en-US" dirty="0" smtClean="0"/>
              <a:t>2008/09</a:t>
            </a:r>
          </a:p>
          <a:p>
            <a:pPr lvl="1"/>
            <a:r>
              <a:rPr lang="en-US" dirty="0" smtClean="0"/>
              <a:t>D</a:t>
            </a:r>
            <a:r>
              <a:rPr lang="en-US" dirty="0"/>
              <a:t>. </a:t>
            </a:r>
            <a:r>
              <a:rPr lang="en-US" dirty="0" err="1"/>
              <a:t>Pešović</a:t>
            </a:r>
            <a:r>
              <a:rPr lang="en-US" dirty="0"/>
              <a:t> (Novi Sad), after training in </a:t>
            </a:r>
            <a:r>
              <a:rPr lang="en-US" dirty="0" err="1" smtClean="0"/>
              <a:t>Niš</a:t>
            </a:r>
            <a:endParaRPr lang="en-US" dirty="0" smtClean="0"/>
          </a:p>
          <a:p>
            <a:pPr lvl="1"/>
            <a:r>
              <a:rPr lang="en-US" dirty="0" err="1" smtClean="0"/>
              <a:t>assistents</a:t>
            </a:r>
            <a:r>
              <a:rPr lang="en-US" dirty="0" smtClean="0"/>
              <a:t> </a:t>
            </a:r>
            <a:r>
              <a:rPr lang="en-US" dirty="0" err="1"/>
              <a:t>himslef</a:t>
            </a:r>
            <a:r>
              <a:rPr lang="en-US" dirty="0"/>
              <a:t> and A. </a:t>
            </a:r>
            <a:r>
              <a:rPr lang="en-US" dirty="0" err="1" smtClean="0"/>
              <a:t>Mišev</a:t>
            </a:r>
            <a:r>
              <a:rPr lang="en-US" dirty="0" smtClean="0"/>
              <a:t> (Skopje)</a:t>
            </a:r>
            <a:endParaRPr lang="en-US" dirty="0"/>
          </a:p>
          <a:p>
            <a:pPr lvl="1"/>
            <a:r>
              <a:rPr lang="en-US" dirty="0"/>
              <a:t>lectures organized separately in Novi Sad and </a:t>
            </a:r>
            <a:r>
              <a:rPr lang="en-US" dirty="0" err="1"/>
              <a:t>Niš</a:t>
            </a:r>
            <a:endParaRPr lang="en-US" dirty="0"/>
          </a:p>
          <a:p>
            <a:r>
              <a:rPr lang="en-US" dirty="0" smtClean="0"/>
              <a:t>2009/2010</a:t>
            </a:r>
          </a:p>
          <a:p>
            <a:pPr lvl="1"/>
            <a:r>
              <a:rPr lang="en-US" dirty="0" smtClean="0"/>
              <a:t>Z. </a:t>
            </a:r>
            <a:r>
              <a:rPr lang="en-US" dirty="0" err="1" smtClean="0"/>
              <a:t>Budimac</a:t>
            </a:r>
            <a:r>
              <a:rPr lang="en-US" dirty="0" smtClean="0"/>
              <a:t> (</a:t>
            </a:r>
            <a:r>
              <a:rPr lang="en-US" dirty="0"/>
              <a:t>Novi Sad)</a:t>
            </a:r>
            <a:r>
              <a:rPr lang="en-US" dirty="0" smtClean="0"/>
              <a:t> </a:t>
            </a:r>
            <a:r>
              <a:rPr lang="en-US" dirty="0"/>
              <a:t>and Ivan </a:t>
            </a:r>
            <a:r>
              <a:rPr lang="en-US" dirty="0" err="1" smtClean="0"/>
              <a:t>Pribela</a:t>
            </a:r>
            <a:r>
              <a:rPr lang="en-US" dirty="0" smtClean="0"/>
              <a:t> (</a:t>
            </a:r>
            <a:r>
              <a:rPr lang="en-US" dirty="0"/>
              <a:t>Novi Sad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lectures </a:t>
            </a:r>
            <a:r>
              <a:rPr lang="en-US" dirty="0"/>
              <a:t>in Novi Sad (at lest for now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0432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Delivery of the course</a:t>
            </a:r>
            <a:br>
              <a:rPr lang="en-US" dirty="0" smtClean="0"/>
            </a:br>
            <a:r>
              <a:rPr lang="en-US" dirty="0" smtClean="0"/>
              <a:t>(previous years)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Lectures</a:t>
            </a:r>
          </a:p>
          <a:p>
            <a:pPr lvl="1"/>
            <a:r>
              <a:rPr lang="en-US" dirty="0" smtClean="0"/>
              <a:t>Two 3 day sessions (24 hours total)</a:t>
            </a:r>
          </a:p>
          <a:p>
            <a:pPr lvl="1"/>
            <a:r>
              <a:rPr lang="en-US" dirty="0" smtClean="0"/>
              <a:t>Beginning and middle of the semester</a:t>
            </a:r>
          </a:p>
          <a:p>
            <a:pPr lvl="1"/>
            <a:r>
              <a:rPr lang="en-US" dirty="0" smtClean="0"/>
              <a:t>Practical examples</a:t>
            </a:r>
          </a:p>
          <a:p>
            <a:r>
              <a:rPr lang="en-US" dirty="0" smtClean="0"/>
              <a:t>Slides</a:t>
            </a:r>
          </a:p>
          <a:p>
            <a:pPr lvl="1"/>
            <a:r>
              <a:rPr lang="en-US" dirty="0" smtClean="0"/>
              <a:t>Published on </a:t>
            </a:r>
            <a:r>
              <a:rPr lang="en-US" dirty="0" err="1" smtClean="0"/>
              <a:t>Moodle</a:t>
            </a:r>
            <a:r>
              <a:rPr lang="en-US" dirty="0" smtClean="0"/>
              <a:t> before lectures</a:t>
            </a:r>
          </a:p>
          <a:p>
            <a:r>
              <a:rPr lang="en-US" dirty="0" smtClean="0"/>
              <a:t>Other resources</a:t>
            </a:r>
          </a:p>
          <a:p>
            <a:pPr lvl="1"/>
            <a:r>
              <a:rPr lang="en-US" dirty="0" smtClean="0"/>
              <a:t>Internet and book references during lectures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Delivery of the course</a:t>
            </a:r>
            <a:br>
              <a:rPr lang="en-US" dirty="0" smtClean="0"/>
            </a:br>
            <a:r>
              <a:rPr lang="en-US" dirty="0" smtClean="0"/>
              <a:t>(this year)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Lectures</a:t>
            </a:r>
          </a:p>
          <a:p>
            <a:pPr lvl="1"/>
            <a:r>
              <a:rPr lang="en-US" dirty="0" smtClean="0"/>
              <a:t>Two 8 hour sessions (16 hours total)</a:t>
            </a:r>
          </a:p>
          <a:p>
            <a:pPr lvl="1"/>
            <a:r>
              <a:rPr lang="en-US" dirty="0" smtClean="0"/>
              <a:t>Beginning and middle of the semester</a:t>
            </a:r>
          </a:p>
          <a:p>
            <a:pPr lvl="1"/>
            <a:r>
              <a:rPr lang="en-US" dirty="0" smtClean="0"/>
              <a:t>Practical examples</a:t>
            </a:r>
          </a:p>
          <a:p>
            <a:r>
              <a:rPr lang="en-US" dirty="0" smtClean="0"/>
              <a:t>Slides</a:t>
            </a:r>
          </a:p>
          <a:p>
            <a:pPr lvl="1"/>
            <a:r>
              <a:rPr lang="en-US" dirty="0" smtClean="0"/>
              <a:t>Published on </a:t>
            </a:r>
            <a:r>
              <a:rPr lang="en-US" dirty="0" err="1" smtClean="0"/>
              <a:t>Moodle</a:t>
            </a:r>
            <a:r>
              <a:rPr lang="en-US" dirty="0" smtClean="0"/>
              <a:t> before lectures</a:t>
            </a:r>
          </a:p>
          <a:p>
            <a:r>
              <a:rPr lang="en-US" dirty="0" smtClean="0"/>
              <a:t>Other resources</a:t>
            </a:r>
          </a:p>
          <a:p>
            <a:pPr lvl="1"/>
            <a:r>
              <a:rPr lang="en-US" dirty="0" smtClean="0"/>
              <a:t>Internet and book references during lectures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Assignments and exams</a:t>
            </a:r>
            <a:br>
              <a:rPr lang="en-US" dirty="0" smtClean="0"/>
            </a:br>
            <a:r>
              <a:rPr lang="en-US" dirty="0" smtClean="0"/>
              <a:t>(previous years)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Assignments (35%)</a:t>
            </a:r>
          </a:p>
          <a:p>
            <a:pPr lvl="1"/>
            <a:r>
              <a:rPr lang="en-US" dirty="0" smtClean="0"/>
              <a:t>Four 2 hour blocks in labs</a:t>
            </a:r>
          </a:p>
          <a:p>
            <a:pPr lvl="1"/>
            <a:r>
              <a:rPr lang="en-US" dirty="0" smtClean="0"/>
              <a:t>2-3 weeks following the lectures</a:t>
            </a:r>
          </a:p>
          <a:p>
            <a:pPr lvl="1"/>
            <a:r>
              <a:rPr lang="en-US" dirty="0" smtClean="0"/>
              <a:t>Individual work</a:t>
            </a:r>
          </a:p>
          <a:p>
            <a:r>
              <a:rPr lang="en-US" dirty="0" smtClean="0"/>
              <a:t>Final project and oral defense (65%)</a:t>
            </a:r>
          </a:p>
          <a:p>
            <a:pPr lvl="1"/>
            <a:r>
              <a:rPr lang="en-US" dirty="0" smtClean="0"/>
              <a:t>Homework during summer</a:t>
            </a:r>
          </a:p>
          <a:p>
            <a:pPr lvl="1"/>
            <a:r>
              <a:rPr lang="en-US" dirty="0" smtClean="0"/>
              <a:t>Work in teams</a:t>
            </a:r>
          </a:p>
          <a:p>
            <a:pPr lvl="1"/>
            <a:r>
              <a:rPr lang="en-US" dirty="0" smtClean="0"/>
              <a:t>Flight reservation system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Same each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Assignments and exams</a:t>
            </a:r>
            <a:br>
              <a:rPr lang="en-US" dirty="0" smtClean="0"/>
            </a:br>
            <a:r>
              <a:rPr lang="en-US" dirty="0" smtClean="0"/>
              <a:t>(this year)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Assignments (35%)</a:t>
            </a:r>
          </a:p>
          <a:p>
            <a:pPr lvl="1"/>
            <a:r>
              <a:rPr lang="en-US" dirty="0" smtClean="0"/>
              <a:t>Four 2 hour blocks in labs</a:t>
            </a:r>
          </a:p>
          <a:p>
            <a:pPr lvl="1"/>
            <a:r>
              <a:rPr lang="en-US" dirty="0" smtClean="0"/>
              <a:t>2-3 weeks following the lectures</a:t>
            </a:r>
          </a:p>
          <a:p>
            <a:pPr lvl="1"/>
            <a:r>
              <a:rPr lang="en-US" dirty="0" smtClean="0"/>
              <a:t>Work in pairs</a:t>
            </a:r>
          </a:p>
          <a:p>
            <a:r>
              <a:rPr lang="en-US" dirty="0" smtClean="0"/>
              <a:t>Final project and oral defense (65%)</a:t>
            </a:r>
          </a:p>
          <a:p>
            <a:pPr lvl="1"/>
            <a:r>
              <a:rPr lang="en-US" dirty="0" smtClean="0"/>
              <a:t>5 weeks homework</a:t>
            </a:r>
          </a:p>
          <a:p>
            <a:pPr lvl="1"/>
            <a:r>
              <a:rPr lang="en-US" dirty="0" smtClean="0"/>
              <a:t>Work in pairs</a:t>
            </a:r>
          </a:p>
          <a:p>
            <a:pPr lvl="1"/>
            <a:r>
              <a:rPr lang="en-US" dirty="0" smtClean="0"/>
              <a:t>Flight reservation system</a:t>
            </a:r>
          </a:p>
          <a:p>
            <a:pPr lvl="1"/>
            <a:r>
              <a:rPr lang="en-US" dirty="0" smtClean="0"/>
              <a:t>Slightly </a:t>
            </a:r>
            <a:r>
              <a:rPr lang="en-US" dirty="0" err="1" smtClean="0"/>
              <a:t>refactored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</a:t>
            </a:r>
            <a:br>
              <a:rPr lang="en-US" dirty="0" smtClean="0"/>
            </a:br>
            <a:r>
              <a:rPr lang="en-US" dirty="0" smtClean="0"/>
              <a:t>(previous years)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≈20 </a:t>
            </a:r>
            <a:r>
              <a:rPr lang="en-US" dirty="0" smtClean="0"/>
              <a:t>Students Enrolled</a:t>
            </a:r>
          </a:p>
          <a:p>
            <a:r>
              <a:rPr lang="en-US" dirty="0" smtClean="0"/>
              <a:t>≈15 Students attended</a:t>
            </a:r>
          </a:p>
          <a:p>
            <a:r>
              <a:rPr lang="en-US" dirty="0" smtClean="0"/>
              <a:t>≈10 </a:t>
            </a:r>
            <a:r>
              <a:rPr lang="en-US" dirty="0" smtClean="0"/>
              <a:t>Teams total</a:t>
            </a:r>
          </a:p>
          <a:p>
            <a:r>
              <a:rPr lang="en-US" dirty="0" smtClean="0"/>
              <a:t>3 final projects submitted</a:t>
            </a:r>
          </a:p>
          <a:p>
            <a:pPr lvl="1"/>
            <a:r>
              <a:rPr lang="en-US" dirty="0" smtClean="0"/>
              <a:t>One original</a:t>
            </a:r>
          </a:p>
          <a:p>
            <a:pPr lvl="1"/>
            <a:r>
              <a:rPr lang="en-US" dirty="0" smtClean="0"/>
              <a:t>Other two were copies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One team passed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644</Words>
  <Application>Microsoft Office PowerPoint</Application>
  <PresentationFormat>On-screen Show (4:3)</PresentationFormat>
  <Paragraphs>128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Larissa-Design</vt:lpstr>
      <vt:lpstr>This year's experience in System integration master course</vt:lpstr>
      <vt:lpstr>Agenda</vt:lpstr>
      <vt:lpstr>Course overview</vt:lpstr>
      <vt:lpstr>Course history</vt:lpstr>
      <vt:lpstr>Delivery of the course (previous years)</vt:lpstr>
      <vt:lpstr>Delivery of the course (this year)</vt:lpstr>
      <vt:lpstr>Assignments and exams (previous years)</vt:lpstr>
      <vt:lpstr>Assignments and exams (this year)</vt:lpstr>
      <vt:lpstr>Results (previous years)</vt:lpstr>
      <vt:lpstr>Results (this year)</vt:lpstr>
      <vt:lpstr>Student feedback</vt:lpstr>
      <vt:lpstr>Student comments</vt:lpstr>
      <vt:lpstr>Conclusions</vt:lpstr>
      <vt:lpstr>What can be improved</vt:lpstr>
      <vt:lpstr>Thank you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</dc:creator>
  <cp:lastModifiedBy>Ivan Pribela</cp:lastModifiedBy>
  <cp:revision>61</cp:revision>
  <dcterms:created xsi:type="dcterms:W3CDTF">2010-08-23T08:19:53Z</dcterms:created>
  <dcterms:modified xsi:type="dcterms:W3CDTF">2010-09-04T22:09:39Z</dcterms:modified>
</cp:coreProperties>
</file>